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handoutMasterIdLst>
    <p:handoutMasterId r:id="rId31"/>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7" r:id="rId21"/>
    <p:sldId id="276" r:id="rId22"/>
    <p:sldId id="278" r:id="rId23"/>
    <p:sldId id="279" r:id="rId24"/>
    <p:sldId id="280" r:id="rId25"/>
    <p:sldId id="281" r:id="rId26"/>
    <p:sldId id="282" r:id="rId27"/>
    <p:sldId id="283" r:id="rId28"/>
    <p:sldId id="284" r:id="rId29"/>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01" autoAdjust="0"/>
    <p:restoredTop sz="87367" autoAdjust="0"/>
  </p:normalViewPr>
  <p:slideViewPr>
    <p:cSldViewPr>
      <p:cViewPr varScale="1">
        <p:scale>
          <a:sx n="26" d="100"/>
          <a:sy n="26" d="100"/>
        </p:scale>
        <p:origin x="-1219" y="-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4014100" y="0"/>
            <a:ext cx="3070860" cy="451247"/>
          </a:xfrm>
          <a:prstGeom prst="rect">
            <a:avLst/>
          </a:prstGeom>
        </p:spPr>
        <p:txBody>
          <a:bodyPr vert="horz" lIns="91440" tIns="45720" rIns="91440" bIns="45720" rtlCol="0"/>
          <a:lstStyle>
            <a:lvl1pPr algn="r">
              <a:defRPr sz="1200"/>
            </a:lvl1pPr>
          </a:lstStyle>
          <a:p>
            <a:fld id="{D8F33C3B-204F-4AFD-A9DA-9ABEDB442277}" type="datetimeFigureOut">
              <a:rPr lang="en-US" smtClean="0"/>
              <a:pPr/>
              <a:t>4/12/2017</a:t>
            </a:fld>
            <a:endParaRPr lang="en-US" dirty="0"/>
          </a:p>
        </p:txBody>
      </p:sp>
      <p:sp>
        <p:nvSpPr>
          <p:cNvPr id="4" name="Footer Placeholder 3"/>
          <p:cNvSpPr>
            <a:spLocks noGrp="1"/>
          </p:cNvSpPr>
          <p:nvPr>
            <p:ph type="ftr" sz="quarter" idx="2"/>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14100" y="8572125"/>
            <a:ext cx="3070860" cy="451247"/>
          </a:xfrm>
          <a:prstGeom prst="rect">
            <a:avLst/>
          </a:prstGeom>
        </p:spPr>
        <p:txBody>
          <a:bodyPr vert="horz" lIns="91440" tIns="45720" rIns="91440" bIns="45720" rtlCol="0" anchor="b"/>
          <a:lstStyle>
            <a:lvl1pPr algn="r">
              <a:defRPr sz="1200"/>
            </a:lvl1pPr>
          </a:lstStyle>
          <a:p>
            <a:fld id="{58CCDF8F-BF86-4A42-B18C-BFB7027D15D3}" type="slidenum">
              <a:rPr lang="en-US" smtClean="0"/>
              <a:pPr/>
              <a:t>‹#›</a:t>
            </a:fld>
            <a:endParaRPr lang="en-US" dirty="0"/>
          </a:p>
        </p:txBody>
      </p:sp>
    </p:spTree>
    <p:extLst>
      <p:ext uri="{BB962C8B-B14F-4D97-AF65-F5344CB8AC3E}">
        <p14:creationId xmlns:p14="http://schemas.microsoft.com/office/powerpoint/2010/main" xmlns="" val="3990272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85A53081-F612-46B0-AD43-44AA3DF58CF4}" type="datetimeFigureOut">
              <a:rPr lang="en-US" smtClean="0"/>
              <a:pPr/>
              <a:t>4/12/2017</a:t>
            </a:fld>
            <a:endParaRPr lang="en-US" dirty="0"/>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7BEC4364-E4A1-4624-B2D5-DD1EA4647A1E}" type="slidenum">
              <a:rPr lang="en-US" smtClean="0"/>
              <a:pPr/>
              <a:t>‹#›</a:t>
            </a:fld>
            <a:endParaRPr lang="en-US" dirty="0"/>
          </a:p>
        </p:txBody>
      </p:sp>
    </p:spTree>
    <p:extLst>
      <p:ext uri="{BB962C8B-B14F-4D97-AF65-F5344CB8AC3E}">
        <p14:creationId xmlns:p14="http://schemas.microsoft.com/office/powerpoint/2010/main" xmlns="" val="38370688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EC4364-E4A1-4624-B2D5-DD1EA4647A1E}" type="slidenum">
              <a:rPr lang="en-US" smtClean="0"/>
              <a:pPr/>
              <a:t>3</a:t>
            </a:fld>
            <a:endParaRPr lang="en-US" dirty="0"/>
          </a:p>
        </p:txBody>
      </p:sp>
    </p:spTree>
    <p:extLst>
      <p:ext uri="{BB962C8B-B14F-4D97-AF65-F5344CB8AC3E}">
        <p14:creationId xmlns:p14="http://schemas.microsoft.com/office/powerpoint/2010/main" xmlns="" val="1287772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C0F39ABD-2648-4F20-B5D7-13E8DF99C1AC}" type="datetime1">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606DC753-1BCA-410F-9C90-805D110FF758}" type="slidenum">
              <a:rPr lang="en-US" smtClean="0"/>
              <a:pPr/>
              <a:t>‹#›</a:t>
            </a:fld>
            <a:endParaRPr lang="en-US" dirty="0"/>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DDE2FC-C63F-4860-A0DC-D950A400DFE4}" type="datetime1">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6DC753-1BCA-410F-9C90-805D110FF75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A814177-84AA-4511-8899-64CF922A1EFE}" type="datetime1">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6DC753-1BCA-410F-9C90-805D110FF75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D69D6B-3E61-46A7-B971-07474B4D9E72}" type="datetime1">
              <a:rPr lang="en-US" smtClean="0"/>
              <a:pPr/>
              <a:t>4/12/2017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6DC753-1BCA-410F-9C90-805D110FF75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10"/>
          </p:nvPr>
        </p:nvSpPr>
        <p:spPr/>
        <p:txBody>
          <a:bodyPr/>
          <a:lstStyle/>
          <a:p>
            <a:fld id="{E8F57E71-CA50-4C51-8B60-DE6801F44D70}" type="datetime1">
              <a:rPr lang="en-US" smtClean="0"/>
              <a:pPr/>
              <a:t>4/12/2017</a:t>
            </a:fld>
            <a:endParaRPr lang="en-US" dirty="0"/>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06DC753-1BCA-410F-9C90-805D110FF758}" type="slidenum">
              <a:rPr lang="en-US" smtClean="0"/>
              <a:pPr/>
              <a:t>‹#›</a:t>
            </a:fld>
            <a:endParaRPr lang="en-US" dirty="0"/>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D9F27B9-BDEA-414F-A2D1-AE9FF77B8867}" type="datetime1">
              <a:rPr lang="en-US" smtClean="0"/>
              <a:pPr/>
              <a:t>4/12/2017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6DC753-1BCA-410F-9C90-805D110FF75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7B076AD-1373-4914-9A0B-AE58D0C080C6}" type="datetime1">
              <a:rPr lang="en-US" smtClean="0"/>
              <a:pPr/>
              <a:t>4/12/2017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06DC753-1BCA-410F-9C90-805D110FF75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D44FCF9-E46F-4CF6-9971-9B241542F955}" type="datetime1">
              <a:rPr lang="en-US" smtClean="0"/>
              <a:pPr/>
              <a:t>4/12/2017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06DC753-1BCA-410F-9C90-805D110FF75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EE7EB612-DC38-4571-9548-BE2B3D2F1018}" type="datetime1">
              <a:rPr lang="en-US" smtClean="0"/>
              <a:pPr/>
              <a:t>4/12/2017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06DC753-1BCA-410F-9C90-805D110FF75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1E6B99-591B-400B-AF8A-B5E48AA3E4EB}" type="datetime1">
              <a:rPr lang="en-US" smtClean="0"/>
              <a:pPr/>
              <a:t>4/12/2017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06DC753-1BCA-410F-9C90-805D110FF758}"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p>
            <a:fld id="{9C1043AE-B92C-4879-895C-C3D584C6E138}" type="datetime1">
              <a:rPr lang="en-US" smtClean="0"/>
              <a:pPr/>
              <a:t>4/12/2017</a:t>
            </a:fld>
            <a:endParaRPr lang="en-US" dirty="0"/>
          </a:p>
        </p:txBody>
      </p:sp>
      <p:sp>
        <p:nvSpPr>
          <p:cNvPr id="7" name="Slide Number Placeholder 6"/>
          <p:cNvSpPr>
            <a:spLocks noGrp="1"/>
          </p:cNvSpPr>
          <p:nvPr>
            <p:ph type="sldNum" sz="quarter" idx="12"/>
          </p:nvPr>
        </p:nvSpPr>
        <p:spPr/>
        <p:txBody>
          <a:bodyPr/>
          <a:lstStyle/>
          <a:p>
            <a:fld id="{606DC753-1BCA-410F-9C90-805D110FF758}" type="slidenum">
              <a:rPr lang="en-US" smtClean="0"/>
              <a:pPr/>
              <a:t>‹#›</a:t>
            </a:fld>
            <a:endParaRPr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8C878FCD-9D22-4343-A604-1A57494BF101}" type="datetime1">
              <a:rPr lang="en-US" smtClean="0"/>
              <a:pPr/>
              <a:t>4/12/2017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606DC753-1BCA-410F-9C90-805D110FF758}" type="slidenum">
              <a:rPr lang="en-US" smtClean="0"/>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495800"/>
            <a:ext cx="7010400" cy="685800"/>
          </a:xfrm>
        </p:spPr>
        <p:txBody>
          <a:bodyPr>
            <a:normAutofit/>
          </a:bodyPr>
          <a:lstStyle/>
          <a:p>
            <a:r>
              <a:rPr lang="en-US" dirty="0" smtClean="0"/>
              <a:t>Trends and the future</a:t>
            </a:r>
            <a:endParaRPr lang="en-US" dirty="0"/>
          </a:p>
        </p:txBody>
      </p:sp>
      <p:sp>
        <p:nvSpPr>
          <p:cNvPr id="2" name="Title 1"/>
          <p:cNvSpPr>
            <a:spLocks noGrp="1"/>
          </p:cNvSpPr>
          <p:nvPr>
            <p:ph type="ctrTitle"/>
          </p:nvPr>
        </p:nvSpPr>
        <p:spPr/>
        <p:txBody>
          <a:bodyPr/>
          <a:lstStyle/>
          <a:p>
            <a:r>
              <a:rPr lang="en-US" dirty="0" smtClean="0"/>
              <a:t>Chapter 12</a:t>
            </a:r>
            <a:endParaRPr lang="en-US" dirty="0"/>
          </a:p>
        </p:txBody>
      </p:sp>
      <p:sp>
        <p:nvSpPr>
          <p:cNvPr id="4" name="Slide Number Placeholder 3"/>
          <p:cNvSpPr>
            <a:spLocks noGrp="1"/>
          </p:cNvSpPr>
          <p:nvPr>
            <p:ph type="sldNum" sz="quarter" idx="12"/>
          </p:nvPr>
        </p:nvSpPr>
        <p:spPr/>
        <p:txBody>
          <a:bodyPr/>
          <a:lstStyle/>
          <a:p>
            <a:fld id="{606DC753-1BCA-410F-9C90-805D110FF758}" type="slidenum">
              <a:rPr lang="en-US" smtClean="0"/>
              <a:pPr/>
              <a:t>1</a:t>
            </a:fld>
            <a:endParaRPr lang="en-US" dirty="0"/>
          </a:p>
        </p:txBody>
      </p:sp>
    </p:spTree>
    <p:extLst>
      <p:ext uri="{BB962C8B-B14F-4D97-AF65-F5344CB8AC3E}">
        <p14:creationId xmlns:p14="http://schemas.microsoft.com/office/powerpoint/2010/main" xmlns="" val="31564645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a:xfrm>
            <a:off x="457200" y="1752600"/>
            <a:ext cx="8229600" cy="4800600"/>
          </a:xfrm>
        </p:spPr>
        <p:txBody>
          <a:bodyPr>
            <a:normAutofit fontScale="92500" lnSpcReduction="10000"/>
          </a:bodyPr>
          <a:lstStyle/>
          <a:p>
            <a:r>
              <a:rPr lang="en-US" b="1" dirty="0" smtClean="0"/>
              <a:t>Focus on Quality &amp; Evidence-based medicine</a:t>
            </a:r>
          </a:p>
          <a:p>
            <a:pPr lvl="1"/>
            <a:r>
              <a:rPr lang="en-US" dirty="0" smtClean="0"/>
              <a:t>Business pressures and the movement toward evidence-based medicine will force healthcare organizations to set quality and clinical outcomes goals, work toward achieving them, monitor them, and publicize the results.</a:t>
            </a:r>
          </a:p>
          <a:p>
            <a:endParaRPr lang="en-US" dirty="0" smtClean="0"/>
          </a:p>
          <a:p>
            <a:pPr lvl="1"/>
            <a:r>
              <a:rPr lang="en-US" dirty="0" smtClean="0"/>
              <a:t>Organizations will need clinicians and teams to work together on quality improvement initiatives, and those who are trained in quality improvement methodologies will be more in demand.</a:t>
            </a:r>
          </a:p>
          <a:p>
            <a:pPr lvl="1"/>
            <a:endParaRPr lang="en-US" dirty="0"/>
          </a:p>
          <a:p>
            <a:pPr lvl="1"/>
            <a:r>
              <a:rPr lang="en-US" b="1" i="1" dirty="0"/>
              <a:t>Total quality management – </a:t>
            </a:r>
            <a:r>
              <a:rPr lang="en-US" dirty="0"/>
              <a:t>is a set of principles and practices whose core ideas include understanding customer needs, doing things right the first time, and striving for continuous improvement.</a:t>
            </a:r>
          </a:p>
          <a:p>
            <a:pPr lvl="1"/>
            <a:endParaRPr lang="en-US" dirty="0" smtClean="0"/>
          </a:p>
        </p:txBody>
      </p:sp>
      <p:sp>
        <p:nvSpPr>
          <p:cNvPr id="4" name="Slide Number Placeholder 3"/>
          <p:cNvSpPr>
            <a:spLocks noGrp="1"/>
          </p:cNvSpPr>
          <p:nvPr>
            <p:ph type="sldNum" sz="quarter" idx="12"/>
          </p:nvPr>
        </p:nvSpPr>
        <p:spPr/>
        <p:txBody>
          <a:bodyPr/>
          <a:lstStyle/>
          <a:p>
            <a:fld id="{606DC753-1BCA-410F-9C90-805D110FF758}" type="slidenum">
              <a:rPr lang="en-US" smtClean="0"/>
              <a:pPr/>
              <a:t>10</a:t>
            </a:fld>
            <a:endParaRPr lang="en-US" dirty="0"/>
          </a:p>
        </p:txBody>
      </p:sp>
    </p:spTree>
    <p:extLst>
      <p:ext uri="{BB962C8B-B14F-4D97-AF65-F5344CB8AC3E}">
        <p14:creationId xmlns:p14="http://schemas.microsoft.com/office/powerpoint/2010/main" xmlns="" val="1666247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p:txBody>
          <a:bodyPr/>
          <a:lstStyle/>
          <a:p>
            <a:r>
              <a:rPr lang="en-US" b="1" dirty="0" smtClean="0"/>
              <a:t>Focus on Quality &amp; Evidence-based medicine</a:t>
            </a:r>
            <a:endParaRPr lang="en-US" i="1" dirty="0" smtClean="0"/>
          </a:p>
          <a:p>
            <a:pPr lvl="1"/>
            <a:r>
              <a:rPr lang="en-US" dirty="0" smtClean="0"/>
              <a:t>Recently, many organizations have adopted </a:t>
            </a:r>
            <a:r>
              <a:rPr lang="en-US" b="1" i="1" dirty="0" smtClean="0"/>
              <a:t>Six Sigma, </a:t>
            </a:r>
            <a:r>
              <a:rPr lang="en-US" dirty="0" smtClean="0"/>
              <a:t>a statistical method of translating a customer’s needs into separate tasks &amp; defining the best way to perform each task in concerts with others.</a:t>
            </a:r>
          </a:p>
          <a:p>
            <a:endParaRPr lang="en-US" dirty="0"/>
          </a:p>
          <a:p>
            <a:pPr lvl="1"/>
            <a:r>
              <a:rPr lang="en-US" dirty="0" smtClean="0"/>
              <a:t>Six Sigma can have a powerful effect on the quality of products, the enhancement of customer service, and the development of employees.</a:t>
            </a:r>
          </a:p>
        </p:txBody>
      </p:sp>
      <p:sp>
        <p:nvSpPr>
          <p:cNvPr id="4" name="Slide Number Placeholder 3"/>
          <p:cNvSpPr>
            <a:spLocks noGrp="1"/>
          </p:cNvSpPr>
          <p:nvPr>
            <p:ph type="sldNum" sz="quarter" idx="12"/>
          </p:nvPr>
        </p:nvSpPr>
        <p:spPr/>
        <p:txBody>
          <a:bodyPr/>
          <a:lstStyle/>
          <a:p>
            <a:fld id="{606DC753-1BCA-410F-9C90-805D110FF758}" type="slidenum">
              <a:rPr lang="en-US" smtClean="0"/>
              <a:pPr/>
              <a:t>11</a:t>
            </a:fld>
            <a:endParaRPr lang="en-US" dirty="0"/>
          </a:p>
        </p:txBody>
      </p:sp>
    </p:spTree>
    <p:extLst>
      <p:ext uri="{BB962C8B-B14F-4D97-AF65-F5344CB8AC3E}">
        <p14:creationId xmlns:p14="http://schemas.microsoft.com/office/powerpoint/2010/main" xmlns="" val="1069939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p:txBody>
          <a:bodyPr>
            <a:normAutofit/>
          </a:bodyPr>
          <a:lstStyle/>
          <a:p>
            <a:r>
              <a:rPr lang="en-US" b="1" dirty="0" smtClean="0"/>
              <a:t>Security &amp; Privacy</a:t>
            </a:r>
          </a:p>
          <a:p>
            <a:pPr lvl="1"/>
            <a:r>
              <a:rPr lang="en-US" dirty="0" smtClean="0"/>
              <a:t>Concerns about the security and privacy of medical records, brought about in large part by the Health Insurance Portability and Accountability Act of 1996 (HIPAA), will shift focus, as patient records become accessible and shareable through electronic means such as websites, smartphones, personal digital assistants, and e-mail.</a:t>
            </a:r>
          </a:p>
          <a:p>
            <a:endParaRPr lang="en-US" dirty="0"/>
          </a:p>
          <a:p>
            <a:pPr marL="114300" indent="0">
              <a:buNone/>
            </a:pPr>
            <a:endParaRPr lang="en-US" dirty="0" smtClean="0"/>
          </a:p>
        </p:txBody>
      </p:sp>
      <p:sp>
        <p:nvSpPr>
          <p:cNvPr id="4" name="Slide Number Placeholder 3"/>
          <p:cNvSpPr>
            <a:spLocks noGrp="1"/>
          </p:cNvSpPr>
          <p:nvPr>
            <p:ph type="sldNum" sz="quarter" idx="12"/>
          </p:nvPr>
        </p:nvSpPr>
        <p:spPr/>
        <p:txBody>
          <a:bodyPr/>
          <a:lstStyle/>
          <a:p>
            <a:fld id="{606DC753-1BCA-410F-9C90-805D110FF758}" type="slidenum">
              <a:rPr lang="en-US" smtClean="0"/>
              <a:pPr/>
              <a:t>12</a:t>
            </a:fld>
            <a:endParaRPr lang="en-US" dirty="0"/>
          </a:p>
        </p:txBody>
      </p:sp>
    </p:spTree>
    <p:extLst>
      <p:ext uri="{BB962C8B-B14F-4D97-AF65-F5344CB8AC3E}">
        <p14:creationId xmlns:p14="http://schemas.microsoft.com/office/powerpoint/2010/main" xmlns="" val="20546897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p:txBody>
          <a:bodyPr>
            <a:normAutofit/>
          </a:bodyPr>
          <a:lstStyle/>
          <a:p>
            <a:r>
              <a:rPr lang="en-US" b="1" dirty="0" smtClean="0"/>
              <a:t>Healthcare Professionals</a:t>
            </a:r>
          </a:p>
          <a:p>
            <a:pPr lvl="1"/>
            <a:r>
              <a:rPr lang="en-US" dirty="0" smtClean="0"/>
              <a:t>Advances in technology and changes in the way disease is treated and managed will bring about the possible reeducation and retraining of existing professionals and the advent of new healthcare professions.</a:t>
            </a:r>
          </a:p>
          <a:p>
            <a:endParaRPr lang="en-US" dirty="0"/>
          </a:p>
          <a:p>
            <a:pPr lvl="1"/>
            <a:r>
              <a:rPr lang="en-US" dirty="0" smtClean="0"/>
              <a:t>Managers will have to determine new professionals’ roles and places within the organization.</a:t>
            </a:r>
          </a:p>
          <a:p>
            <a:endParaRPr lang="en-US" dirty="0"/>
          </a:p>
          <a:p>
            <a:pPr lvl="1"/>
            <a:r>
              <a:rPr lang="en-US" dirty="0" smtClean="0"/>
              <a:t>New employees, as always, will need to be trained.</a:t>
            </a:r>
          </a:p>
          <a:p>
            <a:endParaRPr lang="en-US" dirty="0"/>
          </a:p>
          <a:p>
            <a:pPr marL="114300" indent="0">
              <a:buNone/>
            </a:pPr>
            <a:endParaRPr lang="en-US" dirty="0" smtClean="0"/>
          </a:p>
        </p:txBody>
      </p:sp>
      <p:sp>
        <p:nvSpPr>
          <p:cNvPr id="4" name="Slide Number Placeholder 3"/>
          <p:cNvSpPr>
            <a:spLocks noGrp="1"/>
          </p:cNvSpPr>
          <p:nvPr>
            <p:ph type="sldNum" sz="quarter" idx="12"/>
          </p:nvPr>
        </p:nvSpPr>
        <p:spPr/>
        <p:txBody>
          <a:bodyPr/>
          <a:lstStyle/>
          <a:p>
            <a:fld id="{606DC753-1BCA-410F-9C90-805D110FF758}" type="slidenum">
              <a:rPr lang="en-US" smtClean="0"/>
              <a:pPr/>
              <a:t>13</a:t>
            </a:fld>
            <a:endParaRPr lang="en-US" dirty="0"/>
          </a:p>
        </p:txBody>
      </p:sp>
    </p:spTree>
    <p:extLst>
      <p:ext uri="{BB962C8B-B14F-4D97-AF65-F5344CB8AC3E}">
        <p14:creationId xmlns:p14="http://schemas.microsoft.com/office/powerpoint/2010/main" xmlns="" val="30825806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b="1" dirty="0" smtClean="0"/>
              <a:t>Information technology &amp; Decision Support System</a:t>
            </a:r>
          </a:p>
          <a:p>
            <a:pPr lvl="1"/>
            <a:endParaRPr lang="en-US" dirty="0" smtClean="0"/>
          </a:p>
          <a:p>
            <a:pPr lvl="1"/>
            <a:r>
              <a:rPr lang="en-US" dirty="0" smtClean="0"/>
              <a:t>Information technology has increasingly touched all aspects of healthcare</a:t>
            </a:r>
          </a:p>
          <a:p>
            <a:endParaRPr lang="en-US" dirty="0"/>
          </a:p>
          <a:p>
            <a:pPr lvl="1"/>
            <a:r>
              <a:rPr lang="en-US" dirty="0" smtClean="0"/>
              <a:t>Use of decision support systems will be more prevalent, helping clinicians and teams effectively use new diagnostic, surgical, clinical, and medical devices and pharmaceuticals.	</a:t>
            </a:r>
          </a:p>
          <a:p>
            <a:endParaRPr lang="en-US" dirty="0"/>
          </a:p>
          <a:p>
            <a:pPr marL="114300" indent="0">
              <a:buNone/>
            </a:pPr>
            <a:endParaRPr lang="en-US" dirty="0" smtClean="0"/>
          </a:p>
        </p:txBody>
      </p:sp>
      <p:sp>
        <p:nvSpPr>
          <p:cNvPr id="4" name="Slide Number Placeholder 3"/>
          <p:cNvSpPr>
            <a:spLocks noGrp="1"/>
          </p:cNvSpPr>
          <p:nvPr>
            <p:ph type="sldNum" sz="quarter" idx="12"/>
          </p:nvPr>
        </p:nvSpPr>
        <p:spPr/>
        <p:txBody>
          <a:bodyPr/>
          <a:lstStyle/>
          <a:p>
            <a:fld id="{606DC753-1BCA-410F-9C90-805D110FF758}" type="slidenum">
              <a:rPr lang="en-US" smtClean="0"/>
              <a:pPr/>
              <a:t>14</a:t>
            </a:fld>
            <a:endParaRPr lang="en-US" dirty="0"/>
          </a:p>
        </p:txBody>
      </p:sp>
    </p:spTree>
    <p:extLst>
      <p:ext uri="{BB962C8B-B14F-4D97-AF65-F5344CB8AC3E}">
        <p14:creationId xmlns:p14="http://schemas.microsoft.com/office/powerpoint/2010/main" xmlns="" val="3771520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b="1" dirty="0" smtClean="0"/>
              <a:t>Globalization</a:t>
            </a:r>
          </a:p>
          <a:p>
            <a:pPr lvl="1"/>
            <a:r>
              <a:rPr lang="en-US" dirty="0" smtClean="0"/>
              <a:t>The emergence in the U.S. of illnesses and health-related concerns that originated in other countries and the ongoing threat of biological and chemical terrorism signal the effects of globalization on healthcare.</a:t>
            </a:r>
          </a:p>
          <a:p>
            <a:endParaRPr lang="en-US" dirty="0"/>
          </a:p>
          <a:p>
            <a:pPr lvl="1"/>
            <a:r>
              <a:rPr lang="en-US" dirty="0" smtClean="0"/>
              <a:t>Some U.S. consumers are going abroad, and some foreign citizens are coming to the U.S., to combine health services with a vacation; </a:t>
            </a:r>
            <a:r>
              <a:rPr lang="en-US" b="1" i="1" dirty="0" smtClean="0"/>
              <a:t>medical tourism.</a:t>
            </a:r>
            <a:endParaRPr lang="en-US" i="1" dirty="0" smtClean="0"/>
          </a:p>
          <a:p>
            <a:endParaRPr lang="en-US" dirty="0"/>
          </a:p>
          <a:p>
            <a:pPr marL="114300" indent="0">
              <a:buNone/>
            </a:pPr>
            <a:endParaRPr lang="en-US" dirty="0" smtClean="0"/>
          </a:p>
        </p:txBody>
      </p:sp>
      <p:sp>
        <p:nvSpPr>
          <p:cNvPr id="4" name="Slide Number Placeholder 3"/>
          <p:cNvSpPr>
            <a:spLocks noGrp="1"/>
          </p:cNvSpPr>
          <p:nvPr>
            <p:ph type="sldNum" sz="quarter" idx="12"/>
          </p:nvPr>
        </p:nvSpPr>
        <p:spPr/>
        <p:txBody>
          <a:bodyPr/>
          <a:lstStyle/>
          <a:p>
            <a:fld id="{606DC753-1BCA-410F-9C90-805D110FF758}" type="slidenum">
              <a:rPr lang="en-US" smtClean="0"/>
              <a:pPr/>
              <a:t>15</a:t>
            </a:fld>
            <a:endParaRPr lang="en-US" dirty="0"/>
          </a:p>
        </p:txBody>
      </p:sp>
    </p:spTree>
    <p:extLst>
      <p:ext uri="{BB962C8B-B14F-4D97-AF65-F5344CB8AC3E}">
        <p14:creationId xmlns:p14="http://schemas.microsoft.com/office/powerpoint/2010/main" xmlns="" val="24702379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b="1" dirty="0" smtClean="0"/>
              <a:t>Globalization</a:t>
            </a:r>
          </a:p>
          <a:p>
            <a:pPr lvl="1"/>
            <a:r>
              <a:rPr lang="en-US" dirty="0" smtClean="0"/>
              <a:t>To respond to medical tourism, some U.S. healthcare organizations are partnering with foreign healthcare institutions through a process of </a:t>
            </a:r>
            <a:r>
              <a:rPr lang="en-US" b="1" i="1" dirty="0" smtClean="0"/>
              <a:t>mutual patient referrals.</a:t>
            </a:r>
          </a:p>
          <a:p>
            <a:endParaRPr lang="en-US" dirty="0"/>
          </a:p>
          <a:p>
            <a:pPr lvl="1"/>
            <a:r>
              <a:rPr lang="en-US" dirty="0" smtClean="0"/>
              <a:t>The HR department will play a role in staffing and evaluating such initiatives.</a:t>
            </a:r>
          </a:p>
          <a:p>
            <a:endParaRPr lang="en-US" dirty="0" smtClean="0"/>
          </a:p>
          <a:p>
            <a:r>
              <a:rPr lang="en-US" b="1" dirty="0" smtClean="0"/>
              <a:t>Demographic changes</a:t>
            </a:r>
          </a:p>
          <a:p>
            <a:pPr lvl="1"/>
            <a:r>
              <a:rPr lang="en-US" dirty="0" smtClean="0"/>
              <a:t>The aging of the population is a predictable change that will affect society overall and healthcare in particular.</a:t>
            </a:r>
            <a:endParaRPr lang="en-US" dirty="0"/>
          </a:p>
          <a:p>
            <a:pPr marL="114300" indent="0">
              <a:buNone/>
            </a:pPr>
            <a:endParaRPr lang="en-US" dirty="0" smtClean="0"/>
          </a:p>
        </p:txBody>
      </p:sp>
      <p:sp>
        <p:nvSpPr>
          <p:cNvPr id="4" name="Slide Number Placeholder 3"/>
          <p:cNvSpPr>
            <a:spLocks noGrp="1"/>
          </p:cNvSpPr>
          <p:nvPr>
            <p:ph type="sldNum" sz="quarter" idx="12"/>
          </p:nvPr>
        </p:nvSpPr>
        <p:spPr/>
        <p:txBody>
          <a:bodyPr/>
          <a:lstStyle/>
          <a:p>
            <a:fld id="{606DC753-1BCA-410F-9C90-805D110FF758}" type="slidenum">
              <a:rPr lang="en-US" smtClean="0"/>
              <a:pPr/>
              <a:t>16</a:t>
            </a:fld>
            <a:endParaRPr lang="en-US" dirty="0"/>
          </a:p>
        </p:txBody>
      </p:sp>
    </p:spTree>
    <p:extLst>
      <p:ext uri="{BB962C8B-B14F-4D97-AF65-F5344CB8AC3E}">
        <p14:creationId xmlns:p14="http://schemas.microsoft.com/office/powerpoint/2010/main" xmlns="" val="704181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b="1" dirty="0" smtClean="0"/>
              <a:t>Demographic changes</a:t>
            </a:r>
          </a:p>
          <a:p>
            <a:pPr lvl="1"/>
            <a:r>
              <a:rPr lang="en-US" dirty="0" smtClean="0"/>
              <a:t>The cost of providing healthcare for older workers is higher than providing healthcare for younger employees, but such costs are more than offset by the minimized turnover, training, transitions, and recruitment.</a:t>
            </a:r>
          </a:p>
          <a:p>
            <a:pPr lvl="1"/>
            <a:endParaRPr lang="en-US" dirty="0"/>
          </a:p>
          <a:p>
            <a:pPr lvl="1"/>
            <a:r>
              <a:rPr lang="en-US" dirty="0" smtClean="0"/>
              <a:t>The growth in diversity will demand cultural competency &amp; sensitivity from the healthcare workforce.</a:t>
            </a:r>
          </a:p>
          <a:p>
            <a:pPr lvl="1"/>
            <a:endParaRPr lang="en-US" dirty="0"/>
          </a:p>
          <a:p>
            <a:pPr lvl="1"/>
            <a:r>
              <a:rPr lang="en-US" dirty="0" smtClean="0"/>
              <a:t>Healthcare organizations may meet this demand through retraining their staff on diversity issues, recruiting employees from underrepresented or minority groups, &amp; incorporating cultural competence education into the staff orientation &amp; training curriculum.</a:t>
            </a:r>
            <a:endParaRPr lang="en-US" dirty="0"/>
          </a:p>
          <a:p>
            <a:pPr marL="114300" indent="0">
              <a:buNone/>
            </a:pPr>
            <a:endParaRPr lang="en-US" dirty="0" smtClean="0"/>
          </a:p>
        </p:txBody>
      </p:sp>
      <p:sp>
        <p:nvSpPr>
          <p:cNvPr id="4" name="Slide Number Placeholder 3"/>
          <p:cNvSpPr>
            <a:spLocks noGrp="1"/>
          </p:cNvSpPr>
          <p:nvPr>
            <p:ph type="sldNum" sz="quarter" idx="12"/>
          </p:nvPr>
        </p:nvSpPr>
        <p:spPr/>
        <p:txBody>
          <a:bodyPr/>
          <a:lstStyle/>
          <a:p>
            <a:fld id="{606DC753-1BCA-410F-9C90-805D110FF758}" type="slidenum">
              <a:rPr lang="en-US" smtClean="0"/>
              <a:pPr/>
              <a:t>17</a:t>
            </a:fld>
            <a:endParaRPr lang="en-US" dirty="0"/>
          </a:p>
        </p:txBody>
      </p:sp>
    </p:spTree>
    <p:extLst>
      <p:ext uri="{BB962C8B-B14F-4D97-AF65-F5344CB8AC3E}">
        <p14:creationId xmlns:p14="http://schemas.microsoft.com/office/powerpoint/2010/main" xmlns="" val="2942830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b="1" dirty="0" smtClean="0"/>
              <a:t>Prevention and Disease Management</a:t>
            </a:r>
          </a:p>
          <a:p>
            <a:pPr lvl="1"/>
            <a:r>
              <a:rPr lang="en-US" dirty="0" smtClean="0"/>
              <a:t>The concept of disease prevention, although not new, continues to gain momentum as healthcare consumers take charge of their bodies and learn about alternative medicine.</a:t>
            </a:r>
          </a:p>
          <a:p>
            <a:endParaRPr lang="en-US" dirty="0"/>
          </a:p>
          <a:p>
            <a:pPr lvl="1"/>
            <a:r>
              <a:rPr lang="en-US" dirty="0" smtClean="0"/>
              <a:t>Healthcare organizations are heeding these cues by providing additional preventive services and boosting their current disease management programs.</a:t>
            </a:r>
            <a:endParaRPr lang="en-US" dirty="0"/>
          </a:p>
          <a:p>
            <a:pPr marL="114300" indent="0">
              <a:buNone/>
            </a:pPr>
            <a:endParaRPr lang="en-US" dirty="0" smtClean="0"/>
          </a:p>
        </p:txBody>
      </p:sp>
      <p:sp>
        <p:nvSpPr>
          <p:cNvPr id="4" name="Slide Number Placeholder 3"/>
          <p:cNvSpPr>
            <a:spLocks noGrp="1"/>
          </p:cNvSpPr>
          <p:nvPr>
            <p:ph type="sldNum" sz="quarter" idx="12"/>
          </p:nvPr>
        </p:nvSpPr>
        <p:spPr/>
        <p:txBody>
          <a:bodyPr/>
          <a:lstStyle/>
          <a:p>
            <a:fld id="{606DC753-1BCA-410F-9C90-805D110FF758}" type="slidenum">
              <a:rPr lang="en-US" smtClean="0"/>
              <a:pPr/>
              <a:t>18</a:t>
            </a:fld>
            <a:endParaRPr lang="en-US" dirty="0"/>
          </a:p>
        </p:txBody>
      </p:sp>
    </p:spTree>
    <p:extLst>
      <p:ext uri="{BB962C8B-B14F-4D97-AF65-F5344CB8AC3E}">
        <p14:creationId xmlns:p14="http://schemas.microsoft.com/office/powerpoint/2010/main" xmlns="" val="25941494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a:xfrm>
            <a:off x="457200" y="1752600"/>
            <a:ext cx="8229600" cy="4800600"/>
          </a:xfrm>
        </p:spPr>
        <p:txBody>
          <a:bodyPr>
            <a:normAutofit/>
          </a:bodyPr>
          <a:lstStyle/>
          <a:p>
            <a:r>
              <a:rPr lang="en-US" b="1" dirty="0" smtClean="0"/>
              <a:t>Patient Safety</a:t>
            </a:r>
          </a:p>
          <a:p>
            <a:pPr lvl="1"/>
            <a:r>
              <a:rPr lang="en-US" dirty="0" smtClean="0"/>
              <a:t>Advanced knowledge about medical errors and their causes will likely lead to changes in healthcare processes and information technology.</a:t>
            </a:r>
          </a:p>
          <a:p>
            <a:endParaRPr lang="en-US" dirty="0"/>
          </a:p>
          <a:p>
            <a:pPr lvl="1"/>
            <a:r>
              <a:rPr lang="en-US" dirty="0" smtClean="0"/>
              <a:t>Healthcare organizations have to create a culture in which staff are not penalized for reporting errors or ostracized for making mistakes.</a:t>
            </a:r>
          </a:p>
          <a:p>
            <a:endParaRPr lang="en-US" dirty="0"/>
          </a:p>
          <a:p>
            <a:pPr lvl="1"/>
            <a:r>
              <a:rPr lang="en-US" dirty="0" smtClean="0"/>
              <a:t>Such a culture encourages improvement in staff performance and morale, which leads to fewer medical errors and higher quality.</a:t>
            </a:r>
            <a:endParaRPr lang="en-US" dirty="0"/>
          </a:p>
          <a:p>
            <a:pPr marL="114300" indent="0">
              <a:buNone/>
            </a:pPr>
            <a:endParaRPr lang="en-US" dirty="0" smtClean="0"/>
          </a:p>
        </p:txBody>
      </p:sp>
      <p:sp>
        <p:nvSpPr>
          <p:cNvPr id="4" name="Slide Number Placeholder 3"/>
          <p:cNvSpPr>
            <a:spLocks noGrp="1"/>
          </p:cNvSpPr>
          <p:nvPr>
            <p:ph type="sldNum" sz="quarter" idx="12"/>
          </p:nvPr>
        </p:nvSpPr>
        <p:spPr/>
        <p:txBody>
          <a:bodyPr/>
          <a:lstStyle/>
          <a:p>
            <a:fld id="{606DC753-1BCA-410F-9C90-805D110FF758}" type="slidenum">
              <a:rPr lang="en-US" smtClean="0"/>
              <a:pPr/>
              <a:t>19</a:t>
            </a:fld>
            <a:endParaRPr lang="en-US" dirty="0"/>
          </a:p>
        </p:txBody>
      </p:sp>
    </p:spTree>
    <p:extLst>
      <p:ext uri="{BB962C8B-B14F-4D97-AF65-F5344CB8AC3E}">
        <p14:creationId xmlns:p14="http://schemas.microsoft.com/office/powerpoint/2010/main" xmlns="" val="2657753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r>
              <a:rPr lang="en-US" dirty="0" smtClean="0"/>
              <a:t>Enumerate and discuss the trends that are occurring in the healthcare marketplace; and</a:t>
            </a:r>
          </a:p>
          <a:p>
            <a:endParaRPr lang="en-US" dirty="0"/>
          </a:p>
          <a:p>
            <a:r>
              <a:rPr lang="en-US" dirty="0" smtClean="0"/>
              <a:t>List and explain the future challenges in healthcare HR management.</a:t>
            </a:r>
          </a:p>
        </p:txBody>
      </p:sp>
      <p:sp>
        <p:nvSpPr>
          <p:cNvPr id="4" name="Slide Number Placeholder 3"/>
          <p:cNvSpPr>
            <a:spLocks noGrp="1"/>
          </p:cNvSpPr>
          <p:nvPr>
            <p:ph type="sldNum" sz="quarter" idx="12"/>
          </p:nvPr>
        </p:nvSpPr>
        <p:spPr/>
        <p:txBody>
          <a:bodyPr/>
          <a:lstStyle/>
          <a:p>
            <a:fld id="{606DC753-1BCA-410F-9C90-805D110FF758}" type="slidenum">
              <a:rPr lang="en-US" smtClean="0"/>
              <a:pPr/>
              <a:t>2</a:t>
            </a:fld>
            <a:endParaRPr lang="en-US" dirty="0"/>
          </a:p>
        </p:txBody>
      </p:sp>
    </p:spTree>
    <p:extLst>
      <p:ext uri="{BB962C8B-B14F-4D97-AF65-F5344CB8AC3E}">
        <p14:creationId xmlns:p14="http://schemas.microsoft.com/office/powerpoint/2010/main" xmlns="" val="151544669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trends</a:t>
            </a:r>
            <a:endParaRPr lang="en-US" dirty="0"/>
          </a:p>
        </p:txBody>
      </p:sp>
      <p:sp>
        <p:nvSpPr>
          <p:cNvPr id="3" name="Content Placeholder 2"/>
          <p:cNvSpPr>
            <a:spLocks noGrp="1"/>
          </p:cNvSpPr>
          <p:nvPr>
            <p:ph idx="1"/>
          </p:nvPr>
        </p:nvSpPr>
        <p:spPr>
          <a:xfrm>
            <a:off x="152400" y="1752600"/>
            <a:ext cx="8839200" cy="4373563"/>
          </a:xfrm>
        </p:spPr>
        <p:txBody>
          <a:bodyPr>
            <a:normAutofit/>
          </a:bodyPr>
          <a:lstStyle/>
          <a:p>
            <a:r>
              <a:rPr lang="en-US" dirty="0" smtClean="0"/>
              <a:t>In its 2011 </a:t>
            </a:r>
            <a:r>
              <a:rPr lang="en-US" i="1" dirty="0" smtClean="0"/>
              <a:t>Workplace Forecast, </a:t>
            </a:r>
            <a:r>
              <a:rPr lang="en-US" dirty="0" smtClean="0"/>
              <a:t>the Society for HRM identified the ten most important trends that will likely affect HRM. Review 12.2.</a:t>
            </a:r>
          </a:p>
          <a:p>
            <a:pPr marL="561975" lvl="1"/>
            <a:endParaRPr lang="en-US" dirty="0" smtClean="0"/>
          </a:p>
          <a:p>
            <a:pPr marL="561975" lvl="1"/>
            <a:r>
              <a:rPr lang="en-US" dirty="0" smtClean="0"/>
              <a:t>Continuing high cost of employee healthcare coverage in the US</a:t>
            </a:r>
          </a:p>
          <a:p>
            <a:pPr marL="561975" lvl="1"/>
            <a:r>
              <a:rPr lang="en-US" dirty="0" smtClean="0"/>
              <a:t>Passage of federal healthcare legislation</a:t>
            </a:r>
          </a:p>
          <a:p>
            <a:pPr marL="561975" lvl="1"/>
            <a:r>
              <a:rPr lang="en-US" dirty="0" smtClean="0"/>
              <a:t>Increased global competition for jobs, markets, and talents</a:t>
            </a:r>
          </a:p>
          <a:p>
            <a:pPr marL="561975" lvl="1"/>
            <a:r>
              <a:rPr lang="en-US" dirty="0" smtClean="0"/>
              <a:t>Growing complexity of legal compliance for employers</a:t>
            </a:r>
          </a:p>
          <a:p>
            <a:pPr marL="561975" lvl="1"/>
            <a:r>
              <a:rPr lang="en-US" dirty="0" smtClean="0"/>
              <a:t>Changes in employee rights due to legislation and/or court rulings</a:t>
            </a:r>
          </a:p>
        </p:txBody>
      </p:sp>
      <p:sp>
        <p:nvSpPr>
          <p:cNvPr id="4" name="Slide Number Placeholder 3"/>
          <p:cNvSpPr>
            <a:spLocks noGrp="1"/>
          </p:cNvSpPr>
          <p:nvPr>
            <p:ph type="sldNum" sz="quarter" idx="12"/>
          </p:nvPr>
        </p:nvSpPr>
        <p:spPr/>
        <p:txBody>
          <a:bodyPr/>
          <a:lstStyle/>
          <a:p>
            <a:fld id="{606DC753-1BCA-410F-9C90-805D110FF758}" type="slidenum">
              <a:rPr lang="en-US" smtClean="0"/>
              <a:pPr/>
              <a:t>20</a:t>
            </a:fld>
            <a:endParaRPr lang="en-US" dirty="0"/>
          </a:p>
        </p:txBody>
      </p:sp>
    </p:spTree>
    <p:extLst>
      <p:ext uri="{BB962C8B-B14F-4D97-AF65-F5344CB8AC3E}">
        <p14:creationId xmlns:p14="http://schemas.microsoft.com/office/powerpoint/2010/main" xmlns="" val="957657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Workplace trends</a:t>
            </a:r>
            <a:endParaRPr lang="en-US" dirty="0"/>
          </a:p>
        </p:txBody>
      </p:sp>
      <p:sp>
        <p:nvSpPr>
          <p:cNvPr id="3" name="Content Placeholder 2"/>
          <p:cNvSpPr>
            <a:spLocks noGrp="1"/>
          </p:cNvSpPr>
          <p:nvPr>
            <p:ph idx="1"/>
          </p:nvPr>
        </p:nvSpPr>
        <p:spPr>
          <a:xfrm>
            <a:off x="152400" y="1752600"/>
            <a:ext cx="8839200" cy="4373563"/>
          </a:xfrm>
        </p:spPr>
        <p:txBody>
          <a:bodyPr>
            <a:normAutofit/>
          </a:bodyPr>
          <a:lstStyle/>
          <a:p>
            <a:r>
              <a:rPr lang="en-US" dirty="0" smtClean="0"/>
              <a:t>In its 2011 </a:t>
            </a:r>
            <a:r>
              <a:rPr lang="en-US" i="1" dirty="0" smtClean="0"/>
              <a:t>Workplace Forecast, </a:t>
            </a:r>
            <a:r>
              <a:rPr lang="en-US" dirty="0" smtClean="0"/>
              <a:t>the Society for HRM identified the ten most important trends that will likely affect HRM. Review 12.2.</a:t>
            </a:r>
          </a:p>
          <a:p>
            <a:pPr marL="561975" lvl="1"/>
            <a:endParaRPr lang="en-US" dirty="0" smtClean="0"/>
          </a:p>
          <a:p>
            <a:pPr marL="561975" lvl="1"/>
            <a:r>
              <a:rPr lang="en-US" dirty="0" smtClean="0"/>
              <a:t>Large numbers of baby boomers leaving the workplace at around the same time</a:t>
            </a:r>
          </a:p>
          <a:p>
            <a:pPr marL="561975" lvl="1"/>
            <a:r>
              <a:rPr lang="en-US" dirty="0" smtClean="0"/>
              <a:t>Economic growth of emerging markets such as India, China, and Brazil</a:t>
            </a:r>
          </a:p>
          <a:p>
            <a:pPr marL="561975" lvl="1"/>
            <a:r>
              <a:rPr lang="en-US" dirty="0" smtClean="0"/>
              <a:t>Greater need for cross-cultural understanding/savvy in business settings</a:t>
            </a:r>
          </a:p>
          <a:p>
            <a:pPr marL="561975" lvl="1"/>
            <a:r>
              <a:rPr lang="en-US" dirty="0" smtClean="0"/>
              <a:t>Growing national budget deficit</a:t>
            </a:r>
          </a:p>
          <a:p>
            <a:pPr marL="561975" lvl="1"/>
            <a:r>
              <a:rPr lang="en-US" dirty="0" smtClean="0"/>
              <a:t>Greater economic uncertainty and market volatility</a:t>
            </a:r>
            <a:endParaRPr lang="en-US" dirty="0"/>
          </a:p>
        </p:txBody>
      </p:sp>
      <p:sp>
        <p:nvSpPr>
          <p:cNvPr id="4" name="Slide Number Placeholder 3"/>
          <p:cNvSpPr>
            <a:spLocks noGrp="1"/>
          </p:cNvSpPr>
          <p:nvPr>
            <p:ph type="sldNum" sz="quarter" idx="12"/>
          </p:nvPr>
        </p:nvSpPr>
        <p:spPr/>
        <p:txBody>
          <a:bodyPr/>
          <a:lstStyle/>
          <a:p>
            <a:fld id="{606DC753-1BCA-410F-9C90-805D110FF758}" type="slidenum">
              <a:rPr lang="en-US" smtClean="0"/>
              <a:pPr/>
              <a:t>21</a:t>
            </a:fld>
            <a:endParaRPr lang="en-US" dirty="0"/>
          </a:p>
        </p:txBody>
      </p:sp>
    </p:spTree>
    <p:extLst>
      <p:ext uri="{BB962C8B-B14F-4D97-AF65-F5344CB8AC3E}">
        <p14:creationId xmlns:p14="http://schemas.microsoft.com/office/powerpoint/2010/main" xmlns="" val="41867508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overall challenges in HRM</a:t>
            </a:r>
            <a:endParaRPr lang="en-US" dirty="0"/>
          </a:p>
        </p:txBody>
      </p:sp>
      <p:sp>
        <p:nvSpPr>
          <p:cNvPr id="3" name="Content Placeholder 2"/>
          <p:cNvSpPr>
            <a:spLocks noGrp="1"/>
          </p:cNvSpPr>
          <p:nvPr>
            <p:ph idx="1"/>
          </p:nvPr>
        </p:nvSpPr>
        <p:spPr/>
        <p:txBody>
          <a:bodyPr/>
          <a:lstStyle/>
          <a:p>
            <a:r>
              <a:rPr lang="en-US" dirty="0" smtClean="0"/>
              <a:t>SHRM examined and categorized the HR literature to identify current and emerging HRM challenges and issues. </a:t>
            </a:r>
            <a:endParaRPr lang="en-US" dirty="0"/>
          </a:p>
          <a:p>
            <a:endParaRPr lang="en-US" dirty="0" smtClean="0"/>
          </a:p>
          <a:p>
            <a:r>
              <a:rPr lang="en-US" dirty="0" smtClean="0"/>
              <a:t>Exhibit 12.3 shows the overall and specific HRM challenges of healthcare organizations todays.</a:t>
            </a:r>
          </a:p>
          <a:p>
            <a:endParaRPr lang="en-US" dirty="0"/>
          </a:p>
          <a:p>
            <a:r>
              <a:rPr lang="en-US" dirty="0" smtClean="0"/>
              <a:t>These factors extend beyond people issues and require the development of a skilled and flexible workforce and a professional HR function.</a:t>
            </a:r>
            <a:endParaRPr lang="en-US" dirty="0"/>
          </a:p>
        </p:txBody>
      </p:sp>
      <p:sp>
        <p:nvSpPr>
          <p:cNvPr id="4" name="Slide Number Placeholder 3"/>
          <p:cNvSpPr>
            <a:spLocks noGrp="1"/>
          </p:cNvSpPr>
          <p:nvPr>
            <p:ph type="sldNum" sz="quarter" idx="12"/>
          </p:nvPr>
        </p:nvSpPr>
        <p:spPr/>
        <p:txBody>
          <a:bodyPr/>
          <a:lstStyle/>
          <a:p>
            <a:fld id="{606DC753-1BCA-410F-9C90-805D110FF758}" type="slidenum">
              <a:rPr lang="en-US" smtClean="0"/>
              <a:pPr/>
              <a:t>22</a:t>
            </a:fld>
            <a:endParaRPr lang="en-US" dirty="0"/>
          </a:p>
        </p:txBody>
      </p:sp>
    </p:spTree>
    <p:extLst>
      <p:ext uri="{BB962C8B-B14F-4D97-AF65-F5344CB8AC3E}">
        <p14:creationId xmlns:p14="http://schemas.microsoft.com/office/powerpoint/2010/main" xmlns="" val="36683343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overall challenges in HRM</a:t>
            </a:r>
            <a:endParaRPr lang="en-US" dirty="0"/>
          </a:p>
        </p:txBody>
      </p:sp>
      <p:sp>
        <p:nvSpPr>
          <p:cNvPr id="3" name="Content Placeholder 2"/>
          <p:cNvSpPr>
            <a:spLocks noGrp="1"/>
          </p:cNvSpPr>
          <p:nvPr>
            <p:ph idx="1"/>
          </p:nvPr>
        </p:nvSpPr>
        <p:spPr>
          <a:xfrm>
            <a:off x="457200" y="1752600"/>
            <a:ext cx="8229600" cy="4724400"/>
          </a:xfrm>
        </p:spPr>
        <p:txBody>
          <a:bodyPr>
            <a:normAutofit/>
          </a:bodyPr>
          <a:lstStyle/>
          <a:p>
            <a:r>
              <a:rPr lang="en-US" b="1" dirty="0" smtClean="0"/>
              <a:t>Integrating HR &amp; Strategy</a:t>
            </a:r>
          </a:p>
          <a:p>
            <a:pPr lvl="1"/>
            <a:r>
              <a:rPr lang="en-US" dirty="0" smtClean="0"/>
              <a:t>HR are the most important cost in most healthcare organizations. </a:t>
            </a:r>
          </a:p>
          <a:p>
            <a:endParaRPr lang="en-US" dirty="0"/>
          </a:p>
          <a:p>
            <a:pPr lvl="1"/>
            <a:r>
              <a:rPr lang="en-US" dirty="0" smtClean="0"/>
              <a:t>How effectively the organization integrates its HR with its strategy can have a dramatic effect on its ability to compete and survive in a hypercompetitive environment.</a:t>
            </a:r>
          </a:p>
          <a:p>
            <a:endParaRPr lang="en-US" dirty="0"/>
          </a:p>
          <a:p>
            <a:pPr lvl="1"/>
            <a:r>
              <a:rPr lang="en-US" dirty="0" smtClean="0"/>
              <a:t>No HR strategy is inherently good or bad; its value is dependent on how well it fits with the organization’s business strategy, organizational characteristics, organizational capabilities, and the internal /external environment.</a:t>
            </a:r>
            <a:endParaRPr lang="en-US" dirty="0"/>
          </a:p>
        </p:txBody>
      </p:sp>
      <p:sp>
        <p:nvSpPr>
          <p:cNvPr id="4" name="Slide Number Placeholder 3"/>
          <p:cNvSpPr>
            <a:spLocks noGrp="1"/>
          </p:cNvSpPr>
          <p:nvPr>
            <p:ph type="sldNum" sz="quarter" idx="12"/>
          </p:nvPr>
        </p:nvSpPr>
        <p:spPr/>
        <p:txBody>
          <a:bodyPr/>
          <a:lstStyle/>
          <a:p>
            <a:fld id="{606DC753-1BCA-410F-9C90-805D110FF758}" type="slidenum">
              <a:rPr lang="en-US" smtClean="0"/>
              <a:pPr/>
              <a:t>23</a:t>
            </a:fld>
            <a:endParaRPr lang="en-US" dirty="0"/>
          </a:p>
        </p:txBody>
      </p:sp>
    </p:spTree>
    <p:extLst>
      <p:ext uri="{BB962C8B-B14F-4D97-AF65-F5344CB8AC3E}">
        <p14:creationId xmlns:p14="http://schemas.microsoft.com/office/powerpoint/2010/main" xmlns="" val="3001997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overall challenges in HRM</a:t>
            </a:r>
            <a:endParaRPr lang="en-US" dirty="0"/>
          </a:p>
        </p:txBody>
      </p:sp>
      <p:sp>
        <p:nvSpPr>
          <p:cNvPr id="3" name="Content Placeholder 2"/>
          <p:cNvSpPr>
            <a:spLocks noGrp="1"/>
          </p:cNvSpPr>
          <p:nvPr>
            <p:ph idx="1"/>
          </p:nvPr>
        </p:nvSpPr>
        <p:spPr/>
        <p:txBody>
          <a:bodyPr>
            <a:normAutofit/>
          </a:bodyPr>
          <a:lstStyle/>
          <a:p>
            <a:r>
              <a:rPr lang="en-US" b="1" dirty="0" smtClean="0"/>
              <a:t>Using Technology</a:t>
            </a:r>
          </a:p>
          <a:p>
            <a:pPr lvl="1"/>
            <a:r>
              <a:rPr lang="en-US" dirty="0" smtClean="0"/>
              <a:t>Even in healthcare, which has a long traditional of hands-on service, the Internet is transforming the way organizational goals are accomplished.</a:t>
            </a:r>
          </a:p>
          <a:p>
            <a:endParaRPr lang="en-US" dirty="0"/>
          </a:p>
          <a:p>
            <a:pPr lvl="1"/>
            <a:r>
              <a:rPr lang="en-US" dirty="0" smtClean="0"/>
              <a:t>Computer-mediated connections are giving rise to a new generation of virtual workers who work from home or wherever the work takes them.</a:t>
            </a:r>
          </a:p>
          <a:p>
            <a:endParaRPr lang="en-US" dirty="0"/>
          </a:p>
          <a:p>
            <a:pPr lvl="1"/>
            <a:r>
              <a:rPr lang="en-US" dirty="0" smtClean="0"/>
              <a:t>As beneficial as it is, technology also presents a number of concerns, including privacy &amp; intellectual property rights.</a:t>
            </a:r>
          </a:p>
        </p:txBody>
      </p:sp>
      <p:sp>
        <p:nvSpPr>
          <p:cNvPr id="4" name="Slide Number Placeholder 3"/>
          <p:cNvSpPr>
            <a:spLocks noGrp="1"/>
          </p:cNvSpPr>
          <p:nvPr>
            <p:ph type="sldNum" sz="quarter" idx="12"/>
          </p:nvPr>
        </p:nvSpPr>
        <p:spPr/>
        <p:txBody>
          <a:bodyPr/>
          <a:lstStyle/>
          <a:p>
            <a:fld id="{606DC753-1BCA-410F-9C90-805D110FF758}" type="slidenum">
              <a:rPr lang="en-US" smtClean="0"/>
              <a:pPr/>
              <a:t>24</a:t>
            </a:fld>
            <a:endParaRPr lang="en-US" dirty="0"/>
          </a:p>
        </p:txBody>
      </p:sp>
    </p:spTree>
    <p:extLst>
      <p:ext uri="{BB962C8B-B14F-4D97-AF65-F5344CB8AC3E}">
        <p14:creationId xmlns:p14="http://schemas.microsoft.com/office/powerpoint/2010/main" xmlns="" val="65206204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overall challenges in HRM</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Enhancing Productivity</a:t>
            </a:r>
          </a:p>
          <a:p>
            <a:r>
              <a:rPr lang="en-US" dirty="0" smtClean="0"/>
              <a:t>Obviously, the Internet can enhance employee and organizational productivity – the quantity and quality of output divided by input.</a:t>
            </a:r>
          </a:p>
          <a:p>
            <a:endParaRPr lang="en-US" dirty="0" smtClean="0"/>
          </a:p>
          <a:p>
            <a:r>
              <a:rPr lang="en-US" dirty="0" smtClean="0"/>
              <a:t>New investments in technology have rapidly increased the productivity of American workers over the past decade.</a:t>
            </a:r>
          </a:p>
          <a:p>
            <a:endParaRPr lang="en-US" dirty="0"/>
          </a:p>
          <a:p>
            <a:r>
              <a:rPr lang="en-US" dirty="0" smtClean="0"/>
              <a:t>The challenge is to find the appropriate mix of tactics that will enhance productivity without reducing organizational commitment, loyalty, and retention.</a:t>
            </a:r>
          </a:p>
        </p:txBody>
      </p:sp>
      <p:sp>
        <p:nvSpPr>
          <p:cNvPr id="4" name="Slide Number Placeholder 3"/>
          <p:cNvSpPr>
            <a:spLocks noGrp="1"/>
          </p:cNvSpPr>
          <p:nvPr>
            <p:ph type="sldNum" sz="quarter" idx="12"/>
          </p:nvPr>
        </p:nvSpPr>
        <p:spPr/>
        <p:txBody>
          <a:bodyPr/>
          <a:lstStyle/>
          <a:p>
            <a:fld id="{606DC753-1BCA-410F-9C90-805D110FF758}" type="slidenum">
              <a:rPr lang="en-US" smtClean="0"/>
              <a:pPr/>
              <a:t>25</a:t>
            </a:fld>
            <a:endParaRPr lang="en-US" dirty="0"/>
          </a:p>
        </p:txBody>
      </p:sp>
    </p:spTree>
    <p:extLst>
      <p:ext uri="{BB962C8B-B14F-4D97-AF65-F5344CB8AC3E}">
        <p14:creationId xmlns:p14="http://schemas.microsoft.com/office/powerpoint/2010/main" xmlns="" val="39926594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overall challenges in HRM</a:t>
            </a:r>
            <a:endParaRPr lang="en-US" dirty="0"/>
          </a:p>
        </p:txBody>
      </p:sp>
      <p:sp>
        <p:nvSpPr>
          <p:cNvPr id="3" name="Content Placeholder 2"/>
          <p:cNvSpPr>
            <a:spLocks noGrp="1"/>
          </p:cNvSpPr>
          <p:nvPr>
            <p:ph idx="1"/>
          </p:nvPr>
        </p:nvSpPr>
        <p:spPr/>
        <p:txBody>
          <a:bodyPr>
            <a:normAutofit/>
          </a:bodyPr>
          <a:lstStyle/>
          <a:p>
            <a:r>
              <a:rPr lang="en-US" b="1" dirty="0" smtClean="0"/>
              <a:t>Containing Costs</a:t>
            </a:r>
          </a:p>
          <a:p>
            <a:pPr lvl="1"/>
            <a:r>
              <a:rPr lang="en-US" dirty="0" smtClean="0"/>
              <a:t>Employees, managed care, and government insurance programs have all put pressures on healthcare organizations to lower costs and improve efficiency.</a:t>
            </a:r>
          </a:p>
          <a:p>
            <a:endParaRPr lang="en-US" dirty="0"/>
          </a:p>
          <a:p>
            <a:pPr lvl="1"/>
            <a:r>
              <a:rPr lang="en-US" dirty="0" smtClean="0"/>
              <a:t>In response, organizations have tried a number of approaches, including restructuring, downsizing, outsourcing, and employee leasing.</a:t>
            </a:r>
          </a:p>
          <a:p>
            <a:endParaRPr lang="en-US" dirty="0"/>
          </a:p>
          <a:p>
            <a:pPr lvl="1"/>
            <a:r>
              <a:rPr lang="en-US" dirty="0" smtClean="0"/>
              <a:t>Each method has had a direct impact on HR policies and practices.</a:t>
            </a:r>
          </a:p>
        </p:txBody>
      </p:sp>
      <p:sp>
        <p:nvSpPr>
          <p:cNvPr id="4" name="Slide Number Placeholder 3"/>
          <p:cNvSpPr>
            <a:spLocks noGrp="1"/>
          </p:cNvSpPr>
          <p:nvPr>
            <p:ph type="sldNum" sz="quarter" idx="12"/>
          </p:nvPr>
        </p:nvSpPr>
        <p:spPr/>
        <p:txBody>
          <a:bodyPr/>
          <a:lstStyle/>
          <a:p>
            <a:fld id="{606DC753-1BCA-410F-9C90-805D110FF758}" type="slidenum">
              <a:rPr lang="en-US" smtClean="0"/>
              <a:pPr/>
              <a:t>26</a:t>
            </a:fld>
            <a:endParaRPr lang="en-US" dirty="0"/>
          </a:p>
        </p:txBody>
      </p:sp>
    </p:spTree>
    <p:extLst>
      <p:ext uri="{BB962C8B-B14F-4D97-AF65-F5344CB8AC3E}">
        <p14:creationId xmlns:p14="http://schemas.microsoft.com/office/powerpoint/2010/main" xmlns="" val="1872530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overall challenges in HRM</a:t>
            </a:r>
            <a:endParaRPr lang="en-US" dirty="0"/>
          </a:p>
        </p:txBody>
      </p:sp>
      <p:sp>
        <p:nvSpPr>
          <p:cNvPr id="3" name="Content Placeholder 2"/>
          <p:cNvSpPr>
            <a:spLocks noGrp="1"/>
          </p:cNvSpPr>
          <p:nvPr>
            <p:ph idx="1"/>
          </p:nvPr>
        </p:nvSpPr>
        <p:spPr/>
        <p:txBody>
          <a:bodyPr>
            <a:normAutofit/>
          </a:bodyPr>
          <a:lstStyle/>
          <a:p>
            <a:r>
              <a:rPr lang="en-US" b="1" dirty="0" smtClean="0"/>
              <a:t>Managing Diversity</a:t>
            </a:r>
          </a:p>
          <a:p>
            <a:pPr lvl="1"/>
            <a:r>
              <a:rPr lang="en-US" dirty="0" smtClean="0"/>
              <a:t>A diverse workforce is becoming the norm in American businesses. </a:t>
            </a:r>
          </a:p>
          <a:p>
            <a:endParaRPr lang="en-US" dirty="0"/>
          </a:p>
          <a:p>
            <a:pPr lvl="1"/>
            <a:r>
              <a:rPr lang="en-US" dirty="0" smtClean="0"/>
              <a:t>Healthcare consumers and employees alike have become and will continue to become more diverse.</a:t>
            </a:r>
          </a:p>
          <a:p>
            <a:endParaRPr lang="en-US" dirty="0"/>
          </a:p>
          <a:p>
            <a:pPr lvl="1"/>
            <a:r>
              <a:rPr lang="en-US" dirty="0" smtClean="0"/>
              <a:t>Managing diversity requires awareness and sensitivity to those challenges.</a:t>
            </a:r>
          </a:p>
        </p:txBody>
      </p:sp>
      <p:sp>
        <p:nvSpPr>
          <p:cNvPr id="4" name="Slide Number Placeholder 3"/>
          <p:cNvSpPr>
            <a:spLocks noGrp="1"/>
          </p:cNvSpPr>
          <p:nvPr>
            <p:ph type="sldNum" sz="quarter" idx="12"/>
          </p:nvPr>
        </p:nvSpPr>
        <p:spPr/>
        <p:txBody>
          <a:bodyPr/>
          <a:lstStyle/>
          <a:p>
            <a:fld id="{606DC753-1BCA-410F-9C90-805D110FF758}" type="slidenum">
              <a:rPr lang="en-US" smtClean="0"/>
              <a:pPr/>
              <a:t>27</a:t>
            </a:fld>
            <a:endParaRPr lang="en-US" dirty="0"/>
          </a:p>
        </p:txBody>
      </p:sp>
    </p:spTree>
    <p:extLst>
      <p:ext uri="{BB962C8B-B14F-4D97-AF65-F5344CB8AC3E}">
        <p14:creationId xmlns:p14="http://schemas.microsoft.com/office/powerpoint/2010/main" xmlns="" val="16404849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overall challenges in HRM</a:t>
            </a:r>
            <a:endParaRPr lang="en-US" dirty="0"/>
          </a:p>
        </p:txBody>
      </p:sp>
      <p:sp>
        <p:nvSpPr>
          <p:cNvPr id="3" name="Content Placeholder 2"/>
          <p:cNvSpPr>
            <a:spLocks noGrp="1"/>
          </p:cNvSpPr>
          <p:nvPr>
            <p:ph idx="1"/>
          </p:nvPr>
        </p:nvSpPr>
        <p:spPr>
          <a:xfrm>
            <a:off x="228600" y="1752600"/>
            <a:ext cx="8686800" cy="4724400"/>
          </a:xfrm>
        </p:spPr>
        <p:txBody>
          <a:bodyPr>
            <a:normAutofit lnSpcReduction="10000"/>
          </a:bodyPr>
          <a:lstStyle/>
          <a:p>
            <a:r>
              <a:rPr lang="en-US" b="1" dirty="0" smtClean="0"/>
              <a:t>Complying with Legal Standards</a:t>
            </a:r>
          </a:p>
          <a:p>
            <a:pPr lvl="1"/>
            <a:r>
              <a:rPr lang="en-US" dirty="0" smtClean="0"/>
              <a:t>Much of the growth of the HR function in the past four decades can be attributed to its crucial role in keeping organizations out of legal trouble.</a:t>
            </a:r>
          </a:p>
          <a:p>
            <a:endParaRPr lang="en-US" dirty="0"/>
          </a:p>
          <a:p>
            <a:pPr lvl="1"/>
            <a:r>
              <a:rPr lang="en-US" dirty="0" smtClean="0"/>
              <a:t>Most healthcare organizations are concerned about potential liability resulting from HR decisions that may violate laws or regulatory guidelines set by federal, state, and local governments and legislators.</a:t>
            </a:r>
          </a:p>
          <a:p>
            <a:endParaRPr lang="en-US" dirty="0"/>
          </a:p>
          <a:p>
            <a:pPr lvl="1"/>
            <a:r>
              <a:rPr lang="en-US" dirty="0" smtClean="0"/>
              <a:t>Managers need to understand legal issues, particularly sensitive to legal issues when making decisions about who to hire or promote, how to compensate, what benefits to offer, how to accommodate dependents, and how and when to terminate.</a:t>
            </a:r>
          </a:p>
        </p:txBody>
      </p:sp>
      <p:sp>
        <p:nvSpPr>
          <p:cNvPr id="4" name="Slide Number Placeholder 3"/>
          <p:cNvSpPr>
            <a:spLocks noGrp="1"/>
          </p:cNvSpPr>
          <p:nvPr>
            <p:ph type="sldNum" sz="quarter" idx="12"/>
          </p:nvPr>
        </p:nvSpPr>
        <p:spPr/>
        <p:txBody>
          <a:bodyPr/>
          <a:lstStyle/>
          <a:p>
            <a:fld id="{606DC753-1BCA-410F-9C90-805D110FF758}" type="slidenum">
              <a:rPr lang="en-US" smtClean="0"/>
              <a:pPr/>
              <a:t>28</a:t>
            </a:fld>
            <a:endParaRPr lang="en-US" dirty="0"/>
          </a:p>
        </p:txBody>
      </p:sp>
    </p:spTree>
    <p:extLst>
      <p:ext uri="{BB962C8B-B14F-4D97-AF65-F5344CB8AC3E}">
        <p14:creationId xmlns:p14="http://schemas.microsoft.com/office/powerpoint/2010/main" xmlns="" val="3860853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Introduction</a:t>
            </a:r>
            <a:endParaRPr lang="en-US" dirty="0"/>
          </a:p>
        </p:txBody>
      </p:sp>
      <p:sp>
        <p:nvSpPr>
          <p:cNvPr id="9" name="Content Placeholder 8"/>
          <p:cNvSpPr>
            <a:spLocks noGrp="1"/>
          </p:cNvSpPr>
          <p:nvPr>
            <p:ph idx="1"/>
          </p:nvPr>
        </p:nvSpPr>
        <p:spPr>
          <a:xfrm>
            <a:off x="457200" y="1752600"/>
            <a:ext cx="8229600" cy="4724400"/>
          </a:xfrm>
        </p:spPr>
        <p:txBody>
          <a:bodyPr>
            <a:normAutofit lnSpcReduction="10000"/>
          </a:bodyPr>
          <a:lstStyle/>
          <a:p>
            <a:r>
              <a:rPr lang="en-US" dirty="0" smtClean="0"/>
              <a:t>Healthcare HRM operates within a complex external environment.</a:t>
            </a:r>
          </a:p>
          <a:p>
            <a:endParaRPr lang="en-US" dirty="0"/>
          </a:p>
          <a:p>
            <a:r>
              <a:rPr lang="en-US" dirty="0" smtClean="0"/>
              <a:t>Therefore, when we consider the future of healthcare HRM and the healthcare workforce, we must also consider the trends that are specific to the healthcare field and its workforce, the concerns that affect HRM as a whole, and the changes that will have an impact of HR functions in the future.</a:t>
            </a:r>
          </a:p>
          <a:p>
            <a:endParaRPr lang="en-US" dirty="0"/>
          </a:p>
          <a:p>
            <a:r>
              <a:rPr lang="en-US" dirty="0" smtClean="0"/>
              <a:t>These three sets of issues are overlapping and interrelated.</a:t>
            </a:r>
          </a:p>
          <a:p>
            <a:endParaRPr lang="en-US" dirty="0"/>
          </a:p>
          <a:p>
            <a:endParaRPr lang="en-US" dirty="0" smtClean="0"/>
          </a:p>
          <a:p>
            <a:endParaRPr lang="en-US" dirty="0"/>
          </a:p>
        </p:txBody>
      </p:sp>
      <p:sp>
        <p:nvSpPr>
          <p:cNvPr id="7" name="Slide Number Placeholder 6"/>
          <p:cNvSpPr>
            <a:spLocks noGrp="1"/>
          </p:cNvSpPr>
          <p:nvPr>
            <p:ph type="sldNum" sz="quarter" idx="12"/>
          </p:nvPr>
        </p:nvSpPr>
        <p:spPr/>
        <p:txBody>
          <a:bodyPr/>
          <a:lstStyle/>
          <a:p>
            <a:fld id="{606DC753-1BCA-410F-9C90-805D110FF758}" type="slidenum">
              <a:rPr lang="en-US" smtClean="0"/>
              <a:pPr/>
              <a:t>3</a:t>
            </a:fld>
            <a:endParaRPr lang="en-US" dirty="0"/>
          </a:p>
        </p:txBody>
      </p:sp>
    </p:spTree>
    <p:extLst>
      <p:ext uri="{BB962C8B-B14F-4D97-AF65-F5344CB8AC3E}">
        <p14:creationId xmlns:p14="http://schemas.microsoft.com/office/powerpoint/2010/main" xmlns="" val="8498773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p:txBody>
          <a:bodyPr>
            <a:normAutofit lnSpcReduction="10000"/>
          </a:bodyPr>
          <a:lstStyle/>
          <a:p>
            <a:r>
              <a:rPr lang="en-US" dirty="0" smtClean="0"/>
              <a:t>The healthcare field is dynamic and unpredictable..</a:t>
            </a:r>
          </a:p>
          <a:p>
            <a:endParaRPr lang="en-US" dirty="0"/>
          </a:p>
          <a:p>
            <a:r>
              <a:rPr lang="en-US" dirty="0" smtClean="0"/>
              <a:t>This unpredictability is natural – healthcare is about people and hence absorbs changes in all areas of society, including politics, the economy, immigration, and popular culture.</a:t>
            </a:r>
          </a:p>
          <a:p>
            <a:endParaRPr lang="en-US" dirty="0"/>
          </a:p>
          <a:p>
            <a:r>
              <a:rPr lang="en-US" dirty="0" smtClean="0"/>
              <a:t>The ten key trends that are expected to cause major changes in the healthcare field, and consequently on its workforce, are examined in this section.</a:t>
            </a:r>
          </a:p>
        </p:txBody>
      </p:sp>
      <p:sp>
        <p:nvSpPr>
          <p:cNvPr id="4" name="Slide Number Placeholder 3"/>
          <p:cNvSpPr>
            <a:spLocks noGrp="1"/>
          </p:cNvSpPr>
          <p:nvPr>
            <p:ph type="sldNum" sz="quarter" idx="12"/>
          </p:nvPr>
        </p:nvSpPr>
        <p:spPr/>
        <p:txBody>
          <a:bodyPr/>
          <a:lstStyle/>
          <a:p>
            <a:fld id="{606DC753-1BCA-410F-9C90-805D110FF758}" type="slidenum">
              <a:rPr lang="en-US" smtClean="0"/>
              <a:pPr/>
              <a:t>4</a:t>
            </a:fld>
            <a:endParaRPr lang="en-US" dirty="0"/>
          </a:p>
        </p:txBody>
      </p:sp>
    </p:spTree>
    <p:extLst>
      <p:ext uri="{BB962C8B-B14F-4D97-AF65-F5344CB8AC3E}">
        <p14:creationId xmlns:p14="http://schemas.microsoft.com/office/powerpoint/2010/main" xmlns="" val="116950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p:txBody>
          <a:bodyPr/>
          <a:lstStyle/>
          <a:p>
            <a:r>
              <a:rPr lang="en-US" dirty="0" smtClean="0"/>
              <a:t>Exhibit 12.1</a:t>
            </a:r>
          </a:p>
          <a:p>
            <a:pPr lvl="1"/>
            <a:r>
              <a:rPr lang="en-US" dirty="0" smtClean="0"/>
              <a:t>Technological innovation</a:t>
            </a:r>
          </a:p>
          <a:p>
            <a:pPr lvl="1"/>
            <a:r>
              <a:rPr lang="en-US" dirty="0" smtClean="0"/>
              <a:t>Consumer mind-set of patients</a:t>
            </a:r>
          </a:p>
          <a:p>
            <a:pPr lvl="1"/>
            <a:r>
              <a:rPr lang="en-US" dirty="0" smtClean="0"/>
              <a:t>Focus on quality and evidence-based medicine</a:t>
            </a:r>
          </a:p>
          <a:p>
            <a:pPr lvl="1"/>
            <a:r>
              <a:rPr lang="en-US" dirty="0" smtClean="0"/>
              <a:t>Security and privacy</a:t>
            </a:r>
          </a:p>
          <a:p>
            <a:pPr lvl="1"/>
            <a:r>
              <a:rPr lang="en-US" dirty="0" smtClean="0"/>
              <a:t>New healthcare professionals</a:t>
            </a:r>
          </a:p>
          <a:p>
            <a:pPr lvl="1"/>
            <a:r>
              <a:rPr lang="en-US" dirty="0"/>
              <a:t>I</a:t>
            </a:r>
            <a:r>
              <a:rPr lang="en-US" dirty="0" smtClean="0"/>
              <a:t>nformation technology and decision support systems</a:t>
            </a:r>
          </a:p>
          <a:p>
            <a:pPr lvl="1"/>
            <a:r>
              <a:rPr lang="en-US" dirty="0" smtClean="0"/>
              <a:t>Globalization</a:t>
            </a:r>
          </a:p>
          <a:p>
            <a:pPr lvl="1"/>
            <a:r>
              <a:rPr lang="en-US" dirty="0" smtClean="0"/>
              <a:t>Demographic changes (aging, diversity)</a:t>
            </a:r>
          </a:p>
          <a:p>
            <a:pPr lvl="1"/>
            <a:r>
              <a:rPr lang="en-US" dirty="0" smtClean="0"/>
              <a:t>Prevention and disease management</a:t>
            </a:r>
          </a:p>
          <a:p>
            <a:pPr lvl="1"/>
            <a:r>
              <a:rPr lang="en-US" dirty="0" smtClean="0"/>
              <a:t>Patient safety</a:t>
            </a:r>
          </a:p>
        </p:txBody>
      </p:sp>
      <p:sp>
        <p:nvSpPr>
          <p:cNvPr id="4" name="Slide Number Placeholder 3"/>
          <p:cNvSpPr>
            <a:spLocks noGrp="1"/>
          </p:cNvSpPr>
          <p:nvPr>
            <p:ph type="sldNum" sz="quarter" idx="12"/>
          </p:nvPr>
        </p:nvSpPr>
        <p:spPr/>
        <p:txBody>
          <a:bodyPr/>
          <a:lstStyle/>
          <a:p>
            <a:fld id="{606DC753-1BCA-410F-9C90-805D110FF758}" type="slidenum">
              <a:rPr lang="en-US" smtClean="0"/>
              <a:pPr/>
              <a:t>5</a:t>
            </a:fld>
            <a:endParaRPr lang="en-US" dirty="0"/>
          </a:p>
        </p:txBody>
      </p:sp>
    </p:spTree>
    <p:extLst>
      <p:ext uri="{BB962C8B-B14F-4D97-AF65-F5344CB8AC3E}">
        <p14:creationId xmlns:p14="http://schemas.microsoft.com/office/powerpoint/2010/main" xmlns="" val="3502429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p:txBody>
          <a:bodyPr/>
          <a:lstStyle/>
          <a:p>
            <a:r>
              <a:rPr lang="en-US" b="1" dirty="0" smtClean="0"/>
              <a:t>Technological innovation</a:t>
            </a:r>
            <a:endParaRPr lang="en-US" b="1" dirty="0"/>
          </a:p>
          <a:p>
            <a:pPr lvl="1"/>
            <a:r>
              <a:rPr lang="en-US" dirty="0" smtClean="0"/>
              <a:t>Genetics, as well as imaging, information technology, and telemedicine, are also poised to make an impact on the healthcare workforce, similarly generating new types of positions and specializations.</a:t>
            </a:r>
          </a:p>
          <a:p>
            <a:pPr lvl="1"/>
            <a:endParaRPr lang="en-US" dirty="0" smtClean="0"/>
          </a:p>
          <a:p>
            <a:pPr lvl="1"/>
            <a:r>
              <a:rPr lang="en-US" dirty="0" smtClean="0"/>
              <a:t>Information technology has changed the face of HR through the increasing impact of HR information system (HRIS).</a:t>
            </a:r>
          </a:p>
        </p:txBody>
      </p:sp>
      <p:sp>
        <p:nvSpPr>
          <p:cNvPr id="4" name="Slide Number Placeholder 3"/>
          <p:cNvSpPr>
            <a:spLocks noGrp="1"/>
          </p:cNvSpPr>
          <p:nvPr>
            <p:ph type="sldNum" sz="quarter" idx="12"/>
          </p:nvPr>
        </p:nvSpPr>
        <p:spPr/>
        <p:txBody>
          <a:bodyPr/>
          <a:lstStyle/>
          <a:p>
            <a:fld id="{606DC753-1BCA-410F-9C90-805D110FF758}" type="slidenum">
              <a:rPr lang="en-US" smtClean="0"/>
              <a:pPr/>
              <a:t>6</a:t>
            </a:fld>
            <a:endParaRPr lang="en-US" dirty="0"/>
          </a:p>
        </p:txBody>
      </p:sp>
    </p:spTree>
    <p:extLst>
      <p:ext uri="{BB962C8B-B14F-4D97-AF65-F5344CB8AC3E}">
        <p14:creationId xmlns:p14="http://schemas.microsoft.com/office/powerpoint/2010/main" xmlns="" val="1285552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p:txBody>
          <a:bodyPr/>
          <a:lstStyle/>
          <a:p>
            <a:r>
              <a:rPr lang="en-US" b="1" dirty="0" smtClean="0"/>
              <a:t>Technological innovation</a:t>
            </a:r>
            <a:endParaRPr lang="en-US" b="1" dirty="0"/>
          </a:p>
          <a:p>
            <a:pPr lvl="1"/>
            <a:r>
              <a:rPr lang="en-US" dirty="0" smtClean="0"/>
              <a:t>HRIS can lower administrative costs, increasing productivity, speed up response times, enhance decision making, and improve customer service.</a:t>
            </a:r>
          </a:p>
          <a:p>
            <a:pPr lvl="1"/>
            <a:endParaRPr lang="en-US" dirty="0"/>
          </a:p>
          <a:p>
            <a:pPr lvl="1"/>
            <a:r>
              <a:rPr lang="en-US" dirty="0" smtClean="0"/>
              <a:t>HRIS are most frequently used to automate payroll processing, maintain employee records, and administer benefits programs.</a:t>
            </a:r>
          </a:p>
          <a:p>
            <a:pPr lvl="1"/>
            <a:endParaRPr lang="en-US" dirty="0"/>
          </a:p>
          <a:p>
            <a:pPr lvl="1"/>
            <a:r>
              <a:rPr lang="en-US" dirty="0" smtClean="0"/>
              <a:t>Software to recruit, screen, and pretest job applicants online before interviewing and hiring them and software for training and promotion purposes are gaining popularity.</a:t>
            </a:r>
          </a:p>
        </p:txBody>
      </p:sp>
      <p:sp>
        <p:nvSpPr>
          <p:cNvPr id="4" name="Slide Number Placeholder 3"/>
          <p:cNvSpPr>
            <a:spLocks noGrp="1"/>
          </p:cNvSpPr>
          <p:nvPr>
            <p:ph type="sldNum" sz="quarter" idx="12"/>
          </p:nvPr>
        </p:nvSpPr>
        <p:spPr/>
        <p:txBody>
          <a:bodyPr/>
          <a:lstStyle/>
          <a:p>
            <a:fld id="{606DC753-1BCA-410F-9C90-805D110FF758}" type="slidenum">
              <a:rPr lang="en-US" smtClean="0"/>
              <a:pPr/>
              <a:t>7</a:t>
            </a:fld>
            <a:endParaRPr lang="en-US" dirty="0"/>
          </a:p>
        </p:txBody>
      </p:sp>
    </p:spTree>
    <p:extLst>
      <p:ext uri="{BB962C8B-B14F-4D97-AF65-F5344CB8AC3E}">
        <p14:creationId xmlns:p14="http://schemas.microsoft.com/office/powerpoint/2010/main" xmlns="" val="961849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p:txBody>
          <a:bodyPr/>
          <a:lstStyle/>
          <a:p>
            <a:r>
              <a:rPr lang="en-US" b="1" dirty="0" smtClean="0"/>
              <a:t>Consumer mind-set of patients</a:t>
            </a:r>
          </a:p>
          <a:p>
            <a:pPr lvl="1"/>
            <a:r>
              <a:rPr lang="en-US" dirty="0" smtClean="0"/>
              <a:t>With the increased availability of medical and health information on the internet comes consumer who are more health literate and savvy.</a:t>
            </a:r>
          </a:p>
          <a:p>
            <a:pPr lvl="1"/>
            <a:endParaRPr lang="en-US" dirty="0"/>
          </a:p>
          <a:p>
            <a:pPr lvl="1"/>
            <a:r>
              <a:rPr lang="en-US" dirty="0" smtClean="0"/>
              <a:t>This trend is leading to a healthcare environment that is driven by consumers.</a:t>
            </a:r>
          </a:p>
        </p:txBody>
      </p:sp>
      <p:sp>
        <p:nvSpPr>
          <p:cNvPr id="4" name="Slide Number Placeholder 3"/>
          <p:cNvSpPr>
            <a:spLocks noGrp="1"/>
          </p:cNvSpPr>
          <p:nvPr>
            <p:ph type="sldNum" sz="quarter" idx="12"/>
          </p:nvPr>
        </p:nvSpPr>
        <p:spPr/>
        <p:txBody>
          <a:bodyPr/>
          <a:lstStyle/>
          <a:p>
            <a:fld id="{606DC753-1BCA-410F-9C90-805D110FF758}" type="slidenum">
              <a:rPr lang="en-US" smtClean="0"/>
              <a:pPr/>
              <a:t>8</a:t>
            </a:fld>
            <a:endParaRPr lang="en-US" dirty="0"/>
          </a:p>
        </p:txBody>
      </p:sp>
    </p:spTree>
    <p:extLst>
      <p:ext uri="{BB962C8B-B14F-4D97-AF65-F5344CB8AC3E}">
        <p14:creationId xmlns:p14="http://schemas.microsoft.com/office/powerpoint/2010/main" xmlns="" val="2931539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healthcare trends</a:t>
            </a:r>
            <a:endParaRPr lang="en-US" dirty="0"/>
          </a:p>
        </p:txBody>
      </p:sp>
      <p:sp>
        <p:nvSpPr>
          <p:cNvPr id="3" name="Content Placeholder 2"/>
          <p:cNvSpPr>
            <a:spLocks noGrp="1"/>
          </p:cNvSpPr>
          <p:nvPr>
            <p:ph idx="1"/>
          </p:nvPr>
        </p:nvSpPr>
        <p:spPr/>
        <p:txBody>
          <a:bodyPr/>
          <a:lstStyle/>
          <a:p>
            <a:r>
              <a:rPr lang="en-US" b="1" dirty="0" smtClean="0"/>
              <a:t>Consumer mind-set of patients</a:t>
            </a:r>
          </a:p>
          <a:p>
            <a:pPr lvl="1"/>
            <a:r>
              <a:rPr lang="en-US" dirty="0" smtClean="0"/>
              <a:t>As consumers assume a larger share of their own healthcare costs, we may see customized health benefit plans designed to meet each person’s unique needs.</a:t>
            </a:r>
          </a:p>
          <a:p>
            <a:pPr lvl="1"/>
            <a:endParaRPr lang="en-US" dirty="0"/>
          </a:p>
          <a:p>
            <a:pPr lvl="1"/>
            <a:r>
              <a:rPr lang="en-US" dirty="0" smtClean="0"/>
              <a:t>Consequently, the healthcare workforce will need to be more attuned to consumer demands and concerns, and healthcare organizations will have to make it easier to patients to participate in their own medical decision making.</a:t>
            </a:r>
          </a:p>
        </p:txBody>
      </p:sp>
      <p:sp>
        <p:nvSpPr>
          <p:cNvPr id="4" name="Slide Number Placeholder 3"/>
          <p:cNvSpPr>
            <a:spLocks noGrp="1"/>
          </p:cNvSpPr>
          <p:nvPr>
            <p:ph type="sldNum" sz="quarter" idx="12"/>
          </p:nvPr>
        </p:nvSpPr>
        <p:spPr/>
        <p:txBody>
          <a:bodyPr/>
          <a:lstStyle/>
          <a:p>
            <a:fld id="{606DC753-1BCA-410F-9C90-805D110FF758}" type="slidenum">
              <a:rPr lang="en-US" smtClean="0"/>
              <a:pPr/>
              <a:t>9</a:t>
            </a:fld>
            <a:endParaRPr lang="en-US" dirty="0"/>
          </a:p>
        </p:txBody>
      </p:sp>
    </p:spTree>
    <p:extLst>
      <p:ext uri="{BB962C8B-B14F-4D97-AF65-F5344CB8AC3E}">
        <p14:creationId xmlns:p14="http://schemas.microsoft.com/office/powerpoint/2010/main" xmlns="" val="8039701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1828</Words>
  <Application/>
  <PresentationFormat>On-screen Show (4:3)</PresentationFormat>
  <Paragraphs>206</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Apothecary</vt:lpstr>
      <vt:lpstr>Chapter 12</vt:lpstr>
      <vt:lpstr>Learning objectives</vt:lpstr>
      <vt:lpstr>Introduction</vt:lpstr>
      <vt:lpstr>Ten healthcare trends</vt:lpstr>
      <vt:lpstr>Ten healthcare trends</vt:lpstr>
      <vt:lpstr>Ten healthcare trends</vt:lpstr>
      <vt:lpstr>Ten healthcare trends</vt:lpstr>
      <vt:lpstr>Ten healthcare trends</vt:lpstr>
      <vt:lpstr>Ten healthcare trends</vt:lpstr>
      <vt:lpstr>Ten healthcare trends</vt:lpstr>
      <vt:lpstr>Ten healthcare trends</vt:lpstr>
      <vt:lpstr>Ten healthcare trends</vt:lpstr>
      <vt:lpstr>Ten healthcare trends</vt:lpstr>
      <vt:lpstr>Ten healthcare trends</vt:lpstr>
      <vt:lpstr>Ten healthcare trends</vt:lpstr>
      <vt:lpstr>Ten healthcare trends</vt:lpstr>
      <vt:lpstr>Ten healthcare trends</vt:lpstr>
      <vt:lpstr>Ten healthcare trends</vt:lpstr>
      <vt:lpstr>Ten healthcare trends</vt:lpstr>
      <vt:lpstr>Workplace trends</vt:lpstr>
      <vt:lpstr>Workplace trends</vt:lpstr>
      <vt:lpstr>Six overall challenges in HRM</vt:lpstr>
      <vt:lpstr>Six overall challenges in HRM</vt:lpstr>
      <vt:lpstr>Six overall challenges in HRM</vt:lpstr>
      <vt:lpstr>Six overall challenges in HRM</vt:lpstr>
      <vt:lpstr>Six overall challenges in HRM</vt:lpstr>
      <vt:lpstr>Six overall challenges in HRM</vt:lpstr>
      <vt:lpstr>Six overall challenges in HRM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dc:title>
  <dc:creator>EMIE09</dc:creator>
  <cp:lastModifiedBy>EMIE09</cp:lastModifiedBy>
  <cp:revision>1</cp:revision>
  <dcterms:modified xsi:type="dcterms:W3CDTF">2017-04-12T04:43:22Z</dcterms:modified>
</cp:coreProperties>
</file>